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6.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4" r:id="rId12"/>
    <p:sldId id="266"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307" r:id="rId38"/>
    <p:sldId id="308" r:id="rId39"/>
    <p:sldId id="309"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10"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141" autoAdjust="0"/>
    <p:restoredTop sz="81250" autoAdjust="0"/>
  </p:normalViewPr>
  <p:slideViewPr>
    <p:cSldViewPr snapToGrid="0">
      <p:cViewPr varScale="1">
        <p:scale>
          <a:sx n="54" d="100"/>
          <a:sy n="54" d="100"/>
        </p:scale>
        <p:origin x="232" y="18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FAF342AD-9B79-824D-9B52-70367ACBE1D5}" type="presOf" srcId="{0B51E70B-C752-B649-B1AF-4BE866619E2C}" destId="{F70AC1FB-31CD-AB41-AB2A-30C27B078C73}"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6FCB171D-6DA7-D848-AC9B-3A158AE37E42}" type="presOf" srcId="{EAE762BB-B7A1-E941-ADDC-D900533FEE13}" destId="{C337C8DC-61C9-954C-A3CF-09AAD8FC8066}"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81B0B00F-6690-334F-B510-3CD7E905F204}" type="presOf" srcId="{6B08ED09-B874-D74A-BDB7-F1763A20BFC0}" destId="{45E80E85-8B2F-BE4A-86BC-2DD7EF816D17}" srcOrd="0"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8E29EB71-8042-FF4C-B824-D222F64F1F15}" srcId="{A9B3F6A5-C6D1-254C-BD35-1FAB4569ADFA}" destId="{067644FF-A968-EB4A-A816-03D30CF9A0C0}" srcOrd="3" destOrd="0" parTransId="{0B51E70B-C752-B649-B1AF-4BE866619E2C}" sibTransId="{04245A99-2ED3-714C-95FC-7E5E5C4DE47A}"/>
    <dgm:cxn modelId="{6E8D2F44-F5A6-2E42-B329-0EBD37085A71}" type="presOf" srcId="{FB4FADAE-4F85-8845-80AA-9232AC97EA36}" destId="{102E5C1E-92E6-784F-99D8-8F63D68D2ED2}"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A36980AE-1C56-A248-BE24-1C963081A4DF}" srcId="{A9B3F6A5-C6D1-254C-BD35-1FAB4569ADFA}" destId="{EAE762BB-B7A1-E941-ADDC-D900533FEE13}" srcOrd="4" destOrd="0" parTransId="{98656C62-4D0C-754E-A4ED-162219F0C602}" sibTransId="{38D296DE-46D1-A247-AF40-E936EB021D08}"/>
    <dgm:cxn modelId="{CAF08549-A9A2-FB4F-B4A8-C877447AA83D}" type="presOf" srcId="{921F844B-8BCA-BD4D-9EE2-1D1536B58524}" destId="{D41A28FF-9D7C-E049-9F81-95EBF4E366AF}"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DC83290-D9B4-E545-814B-766F0C12BB66}" type="presOf" srcId="{318866DB-4C54-644C-B5B2-62D81D1CB1ED}" destId="{839C52B7-E823-8B43-9FF8-2B56EEE41FD4}"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30728DF-DCC3-1D44-8B37-87DA6BD65341}" type="presOf" srcId="{1F264E59-6640-F24A-A9A5-AE6102944451}" destId="{1504E0BF-00D0-3C49-8725-83C91B7265FD}" srcOrd="1" destOrd="0" presId="urn:microsoft.com/office/officeart/2008/layout/HalfCircleOrganizationChart"/>
    <dgm:cxn modelId="{545ED982-682F-424C-A2FC-7C54C74D85B5}" type="presOf" srcId="{A9B3F6A5-C6D1-254C-BD35-1FAB4569ADFA}" destId="{EB05192C-527A-5D41-87F2-2EC5C324EC0B}"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48CDD64-0BC6-5B43-97CE-172EE052E15C}" type="presOf" srcId="{F50AD94D-85E6-4C44-8AED-FC86928A67E0}" destId="{2CFFCB8D-9475-BD4B-9887-384F29646124}"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338AA99C-FFD4-8547-B034-EC4B215BF9E1}" srcId="{D44B9CD4-94DF-B64E-820E-95E84117F9D4}" destId="{64903026-723B-164B-9176-ABC25F3A9F67}" srcOrd="0" destOrd="0" parTransId="{851EF02D-4E59-5041-89D7-627FB4EC6616}" sibTransId="{AFDEE9B9-3D8B-4F4A-9035-8DBE4BA98010}"/>
    <dgm:cxn modelId="{D2196744-9651-9F4B-BC11-614926480D1F}" type="presOf" srcId="{A9B3F6A5-C6D1-254C-BD35-1FAB4569ADFA}" destId="{6CC84037-DD20-484A-B7F5-D331EDFCF789}" srcOrd="1" destOrd="0" presId="urn:microsoft.com/office/officeart/2008/layout/HalfCircleOrganizationChart"/>
    <dgm:cxn modelId="{9D8B74EC-970C-2446-AE81-B0E8EE3426EB}" type="presOf" srcId="{88C386A5-A841-EA42-A28F-B66650749E27}" destId="{28A1E2BE-67B5-094C-9E05-96B9C0F2F552}" srcOrd="1"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now add the </a:t>
            </a:r>
            <a:r>
              <a:rPr lang="en-US" dirty="0" err="1" smtClean="0"/>
              <a:t>ipaddress</a:t>
            </a:r>
            <a:r>
              <a:rPr lang="en-US" dirty="0" smtClean="0"/>
              <a:t>, hostname, memory, and </a:t>
            </a:r>
            <a:r>
              <a:rPr lang="en-US" dirty="0" err="1" smtClean="0"/>
              <a:t>cpu</a:t>
            </a:r>
            <a:r>
              <a:rPr lang="en-US" dirty="0" smtClean="0"/>
              <a:t> to the file resource's</a:t>
            </a:r>
            <a:r>
              <a:rPr lang="en-US" baseline="0" dirty="0" smtClean="0"/>
              <a:t>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r>
              <a:rPr lang="en-US" baseline="0" dirty="0" smtClean="0"/>
              <a:t> </a:t>
            </a:r>
            <a:r>
              <a:rPr lang="en-US" dirty="0" smtClean="0"/>
              <a:t>We could also figure out a way to run system commands within our recipes.</a:t>
            </a:r>
            <a:r>
              <a:rPr lang="en-US" baseline="0" dirty="0" smtClean="0"/>
              <a:t> </a:t>
            </a:r>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r>
              <a:rPr lang="en-US" baseline="0" dirty="0" smtClean="0"/>
              <a:t> </a:t>
            </a:r>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r>
              <a:rPr lang="en-US" baseline="0" dirty="0" smtClean="0"/>
              <a:t> </a:t>
            </a:r>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Move into the workstation cookbook's directory.</a:t>
            </a:r>
            <a:r>
              <a:rPr lang="en-US" baseline="0" dirty="0" smtClean="0"/>
              <a:t> </a:t>
            </a:r>
            <a:r>
              <a:rPr lang="en-US" dirty="0" smtClean="0"/>
              <a:t>Verify the changes we made to the workstation cookbook's default recipe with kitchen.</a:t>
            </a:r>
            <a:r>
              <a:rPr lang="en-US" baseline="0" dirty="0" smtClean="0"/>
              <a:t> </a:t>
            </a:r>
            <a:r>
              <a:rPr lang="en-US" dirty="0" smtClean="0"/>
              <a:t>Return to the home directory.</a:t>
            </a:r>
            <a:r>
              <a:rPr lang="en-US" baseline="0" dirty="0" smtClean="0"/>
              <a:t> </a:t>
            </a:r>
            <a:r>
              <a:rPr lang="en-US" dirty="0" smtClean="0"/>
              <a:t>Use 'chef-client' to locally apply the workstation cookbook's default recipe.</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Verifying the cookbook before you apply it ensures that you don't bad changes to this workstation.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859274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r>
              <a:rPr lang="en-US" baseline="0" dirty="0" smtClean="0"/>
              <a:t> </a:t>
            </a:r>
            <a:r>
              <a:rPr lang="en-US" dirty="0" smtClean="0"/>
              <a:t>Minor versions represent smaller changes that are still compatible with previous versions. This could be new features that extend the existing functionality without breaking any of the existing </a:t>
            </a:r>
            <a:r>
              <a:rPr lang="en-US" smtClean="0"/>
              <a:t>features.</a:t>
            </a:r>
            <a:r>
              <a:rPr lang="en-US" baseline="0" smtClean="0"/>
              <a:t> </a:t>
            </a:r>
            <a:r>
              <a:rPr lang="en-US" smtClean="0"/>
              <a:t>And </a:t>
            </a:r>
            <a:r>
              <a:rPr lang="en-US" dirty="0" smtClean="0"/>
              <a:t>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Congratulations.</a:t>
            </a:r>
            <a:r>
              <a:rPr lang="en-US" baseline="0" dirty="0" smtClean="0"/>
              <a:t> You </a:t>
            </a:r>
            <a:r>
              <a:rPr lang="en-US" baseline="0" smtClean="0"/>
              <a:t>have successfully </a:t>
            </a:r>
            <a:r>
              <a:rPr lang="en-US" baseline="0" dirty="0" smtClean="0"/>
              <a:t>demonstrated the entire development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7064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pPr marL="0" marR="0" indent="0" algn="l" defTabSz="121909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hyperlink" Target="http://docs.chef.io/ohai.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 Id="rId3" Type="http://schemas.openxmlformats.org/officeDocument/2006/relationships/hyperlink" Target="http://docs.chef.io/ohai.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hyperlink" Target="http://docs.chef.io/ohai.html"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docs.chef.io/nodes.html#attributes" TargetMode="Externa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hyperlink" Target="http://en.wikipedia.org/wiki/String_interpolation#Ruby"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 Id="rId3" Type="http://schemas.openxmlformats.org/officeDocument/2006/relationships/hyperlink" Target="http://en.wikipedia.org/wiki/String_interpolation#Rub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 Id="rId3" Type="http://schemas.openxmlformats.org/officeDocument/2006/relationships/hyperlink" Target="https://docs.chef.io/cookbook_versions.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 Id="rId3" Type="http://schemas.openxmlformats.org/officeDocument/2006/relationships/hyperlink" Target="http://semver.org/"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smtClean="0"/>
              <a:t>end</a:t>
            </a:r>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2550696"/>
            <a:ext cx="14404273" cy="3561346"/>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smtClean="0"/>
              <a:t>GL: </a:t>
            </a:r>
            <a:r>
              <a:rPr lang="en-US" dirty="0" smtClean="0"/>
              <a:t>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GL: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GL: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smtClean="0"/>
              <a:t>GL: </a:t>
            </a:r>
            <a:r>
              <a:rPr lang="en-US" sz="4800" dirty="0"/>
              <a:t>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GL: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nodes.html#attributes</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24</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25</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26</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27</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smtClean="0"/>
              <a:t># ... PACKAGE RESOURCES ...</a:t>
            </a:r>
          </a:p>
          <a:p>
            <a:r>
              <a:rPr lang="en-US" sz="2400" dirty="0" smtClean="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
        <p:nvSpPr>
          <p:cNvPr id="17" name="Text Placeholder 5"/>
          <p:cNvSpPr>
            <a:spLocks noGrp="1"/>
          </p:cNvSpPr>
          <p:nvPr>
            <p:ph type="body" sz="quarter" idx="13"/>
          </p:nvPr>
        </p:nvSpPr>
        <p:spPr>
          <a:xfrm>
            <a:off x="1108075" y="3036633"/>
            <a:ext cx="14404975" cy="3281363"/>
          </a:xfrm>
        </p:spPr>
        <p:txBody>
          <a:bodyPr/>
          <a:lstStyle/>
          <a:p>
            <a:r>
              <a:rPr lang="en-US" smtClean="0"/>
              <a:t>`</a:t>
            </a:r>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ü"/>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ü"/>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ü"/>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ü"/>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787073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smtClean="0"/>
              <a:t>Let's </a:t>
            </a:r>
            <a:r>
              <a:rPr lang="en-US" dirty="0" smtClean="0"/>
              <a:t>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"Release version 0.2.0"</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"Release </a:t>
            </a:r>
            <a:r>
              <a:rPr lang="en-US" smtClean="0">
                <a:latin typeface="+mj-lt"/>
              </a:rPr>
              <a:t>version 0.2.0"</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200" indent="-457200">
              <a:buFont typeface="Wingdings" charset="2"/>
              <a:buChar char="ü"/>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200" indent="-457200">
              <a:buFont typeface="Wingdings" charset="2"/>
              <a:buChar char="ü"/>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200" indent="-457200">
              <a:buFont typeface="Wingdings" charset="2"/>
              <a:buChar char="ü"/>
            </a:pPr>
            <a:r>
              <a:rPr lang="en-US" sz="2933" dirty="0">
                <a:latin typeface="+mj-lt"/>
              </a:rPr>
              <a:t>Update the version of the "apache" cookbook</a:t>
            </a:r>
          </a:p>
          <a:p>
            <a:pPr marL="457200" indent="-457200">
              <a:buFont typeface="Wingdings" charset="2"/>
              <a:buChar char="ü"/>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5869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15434</TotalTime>
  <Words>4496</Words>
  <Application>Microsoft Macintosh PowerPoint</Application>
  <PresentationFormat>Custom</PresentationFormat>
  <Paragraphs>651</Paragraphs>
  <Slides>51</Slides>
  <Notes>51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Node</vt:lpstr>
      <vt:lpstr>Some Useful System Data</vt:lpstr>
      <vt:lpstr>GL: Discover the IP Address</vt:lpstr>
      <vt:lpstr>GL: Discover the Host Name</vt:lpstr>
      <vt:lpstr>GL: Discovering the Memory</vt:lpstr>
      <vt:lpstr>GL: Discover the CPU - MHz</vt:lpstr>
      <vt:lpstr>GL: Adding the CPU</vt:lpstr>
      <vt:lpstr>GL: Introducing a Change</vt:lpstr>
      <vt:lpstr>GL: Change into Our Cookbook</vt:lpstr>
      <vt:lpstr>GL: Run Our Tests</vt:lpstr>
      <vt:lpstr>GL: Return Home and Apply workstation Cookbook</vt:lpstr>
      <vt:lpstr>GL: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GL: Using the Node's Attributes</vt:lpstr>
      <vt:lpstr>GL: Verify the Changes</vt:lpstr>
      <vt:lpstr>Lab: Test the Workstation's Default Recipe</vt:lpstr>
      <vt:lpstr>Lab: Apply the Workstation's Default Recipe</vt:lpstr>
      <vt:lpstr>GL: Verify the Changes</vt:lpstr>
      <vt:lpstr>Changes Mean a New Version</vt:lpstr>
      <vt:lpstr>Cookbook Versions</vt:lpstr>
      <vt:lpstr>Semantic Versions</vt:lpstr>
      <vt:lpstr>Major, Minor, or Patch?</vt:lpstr>
      <vt:lpstr>GL: Update the Cookbook Version</vt:lpstr>
      <vt:lpstr>GL: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Lab: Node Details in the Webserver</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1978</cp:revision>
  <cp:lastPrinted>2015-02-07T23:49:10Z</cp:lastPrinted>
  <dcterms:created xsi:type="dcterms:W3CDTF">2012-09-13T17:36:07Z</dcterms:created>
  <dcterms:modified xsi:type="dcterms:W3CDTF">2016-02-28T22:45:43Z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